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6858000" cx="12192000"/>
  <p:notesSz cx="6858000" cy="9144000"/>
  <p:embeddedFontLst>
    <p:embeddedFont>
      <p:font typeface="Lora"/>
      <p:regular r:id="rId20"/>
      <p:bold r:id="rId21"/>
      <p:italic r:id="rId22"/>
      <p:boldItalic r:id="rId23"/>
    </p:embeddedFont>
    <p:embeddedFont>
      <p:font typeface="Quattrocento Sans"/>
      <p:regular r:id="rId24"/>
      <p:bold r:id="rId25"/>
      <p:italic r:id="rId26"/>
      <p:boldItalic r:id="rId27"/>
    </p:embeddedFont>
    <p:embeddedFont>
      <p:font typeface="Roboto Light"/>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2" roundtripDataSignature="AMtx7miZeaGnJjKswKGtx6c7DDH4tpBY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B741AAB-019E-4A75-957B-FA49B08F353C}">
  <a:tblStyle styleId="{AB741AAB-019E-4A75-957B-FA49B08F353C}"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ora-regular.fntdata"/><Relationship Id="rId22" Type="http://schemas.openxmlformats.org/officeDocument/2006/relationships/font" Target="fonts/Lora-italic.fntdata"/><Relationship Id="rId21" Type="http://schemas.openxmlformats.org/officeDocument/2006/relationships/font" Target="fonts/Lora-bold.fntdata"/><Relationship Id="rId24" Type="http://schemas.openxmlformats.org/officeDocument/2006/relationships/font" Target="fonts/QuattrocentoSans-regular.fntdata"/><Relationship Id="rId23" Type="http://schemas.openxmlformats.org/officeDocument/2006/relationships/font" Target="fonts/Lora-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QuattrocentoSans-italic.fntdata"/><Relationship Id="rId25" Type="http://schemas.openxmlformats.org/officeDocument/2006/relationships/font" Target="fonts/QuattrocentoSans-bold.fntdata"/><Relationship Id="rId28" Type="http://schemas.openxmlformats.org/officeDocument/2006/relationships/font" Target="fonts/RobotoLight-regular.fntdata"/><Relationship Id="rId27" Type="http://schemas.openxmlformats.org/officeDocument/2006/relationships/font" Target="fonts/Quattrocento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RobotoLight-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Light-boldItalic.fntdata"/><Relationship Id="rId30" Type="http://schemas.openxmlformats.org/officeDocument/2006/relationships/font" Target="fonts/RobotoLight-italic.fntdata"/><Relationship Id="rId11" Type="http://schemas.openxmlformats.org/officeDocument/2006/relationships/slide" Target="slides/slide5.xml"/><Relationship Id="rId10" Type="http://schemas.openxmlformats.org/officeDocument/2006/relationships/slide" Target="slides/slide4.xml"/><Relationship Id="rId32" Type="http://customschemas.google.com/relationships/presentationmetadata" Target="meta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1" name="Google Shape;231;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4" name="Google Shape;13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2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2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2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5"/>
          <p:cNvSpPr/>
          <p:nvPr>
            <p:ph idx="2" type="pic"/>
          </p:nvPr>
        </p:nvSpPr>
        <p:spPr>
          <a:xfrm>
            <a:off x="5183188" y="987425"/>
            <a:ext cx="6172200" cy="4873625"/>
          </a:xfrm>
          <a:prstGeom prst="rect">
            <a:avLst/>
          </a:prstGeom>
          <a:noFill/>
          <a:ln>
            <a:noFill/>
          </a:ln>
        </p:spPr>
      </p:sp>
      <p:sp>
        <p:nvSpPr>
          <p:cNvPr id="88" name="Google Shape;88;p2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6"/>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6"/>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17"/>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1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 name="Google Shape;29;p1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7"/>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18"/>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 name="Google Shape;36;p18"/>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8"/>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1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1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20"/>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2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2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2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21"/>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21"/>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22"/>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22"/>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22"/>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22"/>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22"/>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22"/>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2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6.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20.png"/><Relationship Id="rId5"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1.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3 Chapter 1</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Conditional Statements</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000" u="sng">
              <a:solidFill>
                <a:schemeClr val="dk1"/>
              </a:solidFill>
              <a:latin typeface="Roboto Light"/>
              <a:ea typeface="Roboto Light"/>
              <a:cs typeface="Roboto Light"/>
              <a:sym typeface="Roboto Light"/>
            </a:endParaRPr>
          </a:p>
        </p:txBody>
      </p:sp>
      <p:sp>
        <p:nvSpPr>
          <p:cNvPr id="112" name="Google Shape;112;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3" name="Google Shape;203;p10"/>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Nested IF Statements</a:t>
            </a:r>
            <a:endParaRPr b="1" i="1" sz="4400">
              <a:latin typeface="Quattrocento Sans"/>
              <a:ea typeface="Quattrocento Sans"/>
              <a:cs typeface="Quattrocento Sans"/>
              <a:sym typeface="Quattrocento Sans"/>
            </a:endParaRPr>
          </a:p>
        </p:txBody>
      </p:sp>
      <p:sp>
        <p:nvSpPr>
          <p:cNvPr id="204" name="Google Shape;204;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05" name="Google Shape;205;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6" name="Google Shape;206;p10"/>
          <p:cNvSpPr txBox="1"/>
          <p:nvPr/>
        </p:nvSpPr>
        <p:spPr>
          <a:xfrm>
            <a:off x="838200" y="1634893"/>
            <a:ext cx="10267334" cy="2554545"/>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VBA allows us to place control statements inside another control statement.</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Placing an If statement inside another if statement. This procedure of placing one control statement within another is called to be nested.</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Control structures in VBA can be nested to as many levels as you wish. By intending the body of each control statement, it will be better readable.</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Syntax:</a:t>
            </a:r>
            <a:endParaRPr i="1" sz="2000">
              <a:solidFill>
                <a:schemeClr val="dk1"/>
              </a:solidFill>
              <a:latin typeface="Quattrocento Sans"/>
              <a:ea typeface="Quattrocento Sans"/>
              <a:cs typeface="Quattrocento Sans"/>
              <a:sym typeface="Quattrocento Sans"/>
            </a:endParaRPr>
          </a:p>
        </p:txBody>
      </p:sp>
      <p:pic>
        <p:nvPicPr>
          <p:cNvPr id="207" name="Google Shape;207;p10"/>
          <p:cNvPicPr preferRelativeResize="0"/>
          <p:nvPr/>
        </p:nvPicPr>
        <p:blipFill rotWithShape="1">
          <a:blip r:embed="rId3">
            <a:alphaModFix/>
          </a:blip>
          <a:srcRect b="0" l="0" r="0" t="0"/>
          <a:stretch/>
        </p:blipFill>
        <p:spPr>
          <a:xfrm>
            <a:off x="2376287" y="3719043"/>
            <a:ext cx="4009765" cy="2670600"/>
          </a:xfrm>
          <a:prstGeom prst="rect">
            <a:avLst/>
          </a:prstGeom>
          <a:noFill/>
          <a:ln>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13" name="Google Shape;213;p11"/>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Nested IF Statements</a:t>
            </a:r>
            <a:endParaRPr b="1" i="1" sz="4400">
              <a:latin typeface="Quattrocento Sans"/>
              <a:ea typeface="Quattrocento Sans"/>
              <a:cs typeface="Quattrocento Sans"/>
              <a:sym typeface="Quattrocento Sans"/>
            </a:endParaRPr>
          </a:p>
        </p:txBody>
      </p:sp>
      <p:sp>
        <p:nvSpPr>
          <p:cNvPr id="214" name="Google Shape;214;p1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15" name="Google Shape;215;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6" name="Google Shape;216;p11"/>
          <p:cNvSpPr txBox="1"/>
          <p:nvPr/>
        </p:nvSpPr>
        <p:spPr>
          <a:xfrm>
            <a:off x="835251" y="1682973"/>
            <a:ext cx="6701175" cy="430887"/>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US" sz="2200" u="sng">
                <a:solidFill>
                  <a:schemeClr val="dk1"/>
                </a:solidFill>
                <a:latin typeface="Quattrocento Sans"/>
                <a:ea typeface="Quattrocento Sans"/>
                <a:cs typeface="Quattrocento Sans"/>
                <a:sym typeface="Quattrocento Sans"/>
              </a:rPr>
              <a:t>Example:</a:t>
            </a:r>
            <a:endParaRPr b="1" i="1" sz="2200" u="sng">
              <a:solidFill>
                <a:schemeClr val="dk1"/>
              </a:solidFill>
              <a:latin typeface="Quattrocento Sans"/>
              <a:ea typeface="Quattrocento Sans"/>
              <a:cs typeface="Quattrocento Sans"/>
              <a:sym typeface="Quattrocento Sans"/>
            </a:endParaRPr>
          </a:p>
        </p:txBody>
      </p:sp>
      <p:pic>
        <p:nvPicPr>
          <p:cNvPr id="217" name="Google Shape;217;p11"/>
          <p:cNvPicPr preferRelativeResize="0"/>
          <p:nvPr/>
        </p:nvPicPr>
        <p:blipFill rotWithShape="1">
          <a:blip r:embed="rId3">
            <a:alphaModFix/>
          </a:blip>
          <a:srcRect b="0" l="0" r="0" t="0"/>
          <a:stretch/>
        </p:blipFill>
        <p:spPr>
          <a:xfrm>
            <a:off x="838200" y="2163388"/>
            <a:ext cx="6108289" cy="4160873"/>
          </a:xfrm>
          <a:prstGeom prst="rect">
            <a:avLst/>
          </a:prstGeom>
          <a:noFill/>
          <a:ln>
            <a:noFill/>
          </a:ln>
        </p:spPr>
      </p:pic>
      <p:pic>
        <p:nvPicPr>
          <p:cNvPr descr="Nested IF Statements - output" id="218" name="Google Shape;218;p11"/>
          <p:cNvPicPr preferRelativeResize="0"/>
          <p:nvPr/>
        </p:nvPicPr>
        <p:blipFill rotWithShape="1">
          <a:blip r:embed="rId4">
            <a:alphaModFix/>
          </a:blip>
          <a:srcRect b="0" l="0" r="0" t="0"/>
          <a:stretch/>
        </p:blipFill>
        <p:spPr>
          <a:xfrm>
            <a:off x="7401944" y="3052916"/>
            <a:ext cx="3836325" cy="1779588"/>
          </a:xfrm>
          <a:prstGeom prst="rect">
            <a:avLst/>
          </a:prstGeom>
          <a:noFill/>
          <a:ln>
            <a:noFill/>
          </a:ln>
        </p:spPr>
      </p:pic>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24" name="Google Shape;224;p12"/>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Select Case</a:t>
            </a:r>
            <a:endParaRPr b="1" i="1" sz="4400">
              <a:latin typeface="Quattrocento Sans"/>
              <a:ea typeface="Quattrocento Sans"/>
              <a:cs typeface="Quattrocento Sans"/>
              <a:sym typeface="Quattrocento Sans"/>
            </a:endParaRPr>
          </a:p>
        </p:txBody>
      </p:sp>
      <p:sp>
        <p:nvSpPr>
          <p:cNvPr id="225" name="Google Shape;225;p1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26" name="Google Shape;226;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27" name="Google Shape;227;p12"/>
          <p:cNvSpPr txBox="1"/>
          <p:nvPr/>
        </p:nvSpPr>
        <p:spPr>
          <a:xfrm>
            <a:off x="838200" y="1542914"/>
            <a:ext cx="7376651" cy="5211683"/>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From the above nested if statement we have seen how cumbersome it is to deal with multiple if..else statements. If you misplace a single If or Else then it is difficult to debug and hence it is more error-prone. To deal with such a problem we can use Select Case.</a:t>
            </a:r>
            <a:endParaRPr i="1" sz="18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In Select Case, you can enter the block of code to be executed under a particular case statement. Each case statement will have a variable value to identify. Before we begin the execution, we have to specify which case is to be executed by entering the variable value in the Select Case Statement.</a:t>
            </a:r>
            <a:endParaRPr/>
          </a:p>
          <a:p>
            <a:pPr indent="-342900" lvl="0" marL="355600" marR="0" rtl="0" algn="l">
              <a:lnSpc>
                <a:spcPct val="100000"/>
              </a:lnSpc>
              <a:spcBef>
                <a:spcPts val="162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Select Case has a 3 part syntax:</a:t>
            </a:r>
            <a:endParaRPr i="1" sz="1800">
              <a:solidFill>
                <a:schemeClr val="dk1"/>
              </a:solidFill>
              <a:latin typeface="Quattrocento Sans"/>
              <a:ea typeface="Quattrocento Sans"/>
              <a:cs typeface="Quattrocento Sans"/>
              <a:sym typeface="Quattrocento Sans"/>
            </a:endParaRPr>
          </a:p>
          <a:p>
            <a:pPr indent="-457200" lvl="0" marL="469900" marR="0" rtl="0" algn="l">
              <a:lnSpc>
                <a:spcPct val="100000"/>
              </a:lnSpc>
              <a:spcBef>
                <a:spcPts val="0"/>
              </a:spcBef>
              <a:spcAft>
                <a:spcPts val="0"/>
              </a:spcAft>
              <a:buClr>
                <a:schemeClr val="dk1"/>
              </a:buClr>
              <a:buSzPts val="1800"/>
              <a:buFont typeface="Calibri"/>
              <a:buAutoNum type="arabicPeriod"/>
            </a:pPr>
            <a:r>
              <a:rPr i="1" lang="en-US" sz="1800">
                <a:solidFill>
                  <a:schemeClr val="dk1"/>
                </a:solidFill>
                <a:latin typeface="Quattrocento Sans"/>
                <a:ea typeface="Quattrocento Sans"/>
                <a:cs typeface="Quattrocento Sans"/>
                <a:sym typeface="Quattrocento Sans"/>
              </a:rPr>
              <a:t>Testexpression: Mandatory field and takes any numeric or string expression as input.</a:t>
            </a:r>
            <a:endParaRPr/>
          </a:p>
          <a:p>
            <a:pPr indent="-457200" lvl="0" marL="469900" marR="0" rtl="0" algn="l">
              <a:lnSpc>
                <a:spcPct val="100000"/>
              </a:lnSpc>
              <a:spcBef>
                <a:spcPts val="0"/>
              </a:spcBef>
              <a:spcAft>
                <a:spcPts val="0"/>
              </a:spcAft>
              <a:buClr>
                <a:schemeClr val="dk1"/>
              </a:buClr>
              <a:buSzPts val="1800"/>
              <a:buFont typeface="Calibri"/>
              <a:buAutoNum type="arabicPeriod"/>
            </a:pPr>
            <a:r>
              <a:rPr i="1" lang="en-US" sz="1800">
                <a:solidFill>
                  <a:schemeClr val="dk1"/>
                </a:solidFill>
                <a:latin typeface="Quattrocento Sans"/>
                <a:ea typeface="Quattrocento Sans"/>
                <a:cs typeface="Quattrocento Sans"/>
                <a:sym typeface="Quattrocento Sans"/>
              </a:rPr>
              <a:t>expressionlist-n: List of expressions using which the appropriate case will be selected.</a:t>
            </a:r>
            <a:endParaRPr/>
          </a:p>
          <a:p>
            <a:pPr indent="-457200" lvl="0" marL="469900" marR="0" rtl="0" algn="l">
              <a:lnSpc>
                <a:spcPct val="100000"/>
              </a:lnSpc>
              <a:spcBef>
                <a:spcPts val="0"/>
              </a:spcBef>
              <a:spcAft>
                <a:spcPts val="0"/>
              </a:spcAft>
              <a:buClr>
                <a:schemeClr val="dk1"/>
              </a:buClr>
              <a:buSzPts val="1800"/>
              <a:buFont typeface="Calibri"/>
              <a:buAutoNum type="arabicPeriod"/>
            </a:pPr>
            <a:r>
              <a:rPr i="1" lang="en-US" sz="1800">
                <a:solidFill>
                  <a:schemeClr val="dk1"/>
                </a:solidFill>
                <a:latin typeface="Quattrocento Sans"/>
                <a:ea typeface="Quattrocento Sans"/>
                <a:cs typeface="Quattrocento Sans"/>
                <a:sym typeface="Quattrocento Sans"/>
              </a:rPr>
              <a:t>statements-n: Set of actions performed if the test expression matches the case expression list.</a:t>
            </a:r>
            <a:endParaRPr/>
          </a:p>
          <a:p>
            <a:pPr indent="-457200" lvl="0" marL="469900" marR="0" rtl="0" algn="l">
              <a:lnSpc>
                <a:spcPct val="100000"/>
              </a:lnSpc>
              <a:spcBef>
                <a:spcPts val="0"/>
              </a:spcBef>
              <a:spcAft>
                <a:spcPts val="0"/>
              </a:spcAft>
              <a:buClr>
                <a:schemeClr val="dk1"/>
              </a:buClr>
              <a:buSzPts val="1800"/>
              <a:buFont typeface="Calibri"/>
              <a:buAutoNum type="arabicPeriod"/>
            </a:pPr>
            <a:r>
              <a:rPr i="1" lang="en-US" sz="1800">
                <a:solidFill>
                  <a:schemeClr val="dk1"/>
                </a:solidFill>
                <a:latin typeface="Quattrocento Sans"/>
                <a:ea typeface="Quattrocento Sans"/>
                <a:cs typeface="Quattrocento Sans"/>
                <a:sym typeface="Quattrocento Sans"/>
              </a:rPr>
              <a:t>elsestatements: Set of actions to be executed if the test expression does not match any of the case statements.</a:t>
            </a:r>
            <a:endParaRPr i="1" sz="1800">
              <a:solidFill>
                <a:schemeClr val="dk1"/>
              </a:solidFill>
              <a:latin typeface="Quattrocento Sans"/>
              <a:ea typeface="Quattrocento Sans"/>
              <a:cs typeface="Quattrocento Sans"/>
              <a:sym typeface="Quattrocento Sans"/>
            </a:endParaRPr>
          </a:p>
        </p:txBody>
      </p:sp>
      <p:pic>
        <p:nvPicPr>
          <p:cNvPr id="228" name="Google Shape;228;p12"/>
          <p:cNvPicPr preferRelativeResize="0"/>
          <p:nvPr/>
        </p:nvPicPr>
        <p:blipFill rotWithShape="1">
          <a:blip r:embed="rId3">
            <a:alphaModFix/>
          </a:blip>
          <a:srcRect b="0" l="0" r="0" t="0"/>
          <a:stretch/>
        </p:blipFill>
        <p:spPr>
          <a:xfrm>
            <a:off x="8214851" y="2610465"/>
            <a:ext cx="3232227" cy="2050025"/>
          </a:xfrm>
          <a:prstGeom prst="rect">
            <a:avLst/>
          </a:prstGeom>
          <a:noFill/>
          <a:ln>
            <a:noFill/>
          </a:ln>
        </p:spPr>
      </p:pic>
    </p:spTree>
  </p:cSld>
  <p:clrMapOvr>
    <a:masterClrMapping/>
  </p:clrMapOvr>
  <p:transition spd="slow">
    <p:push/>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34" name="Google Shape;234;p1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Select Case</a:t>
            </a:r>
            <a:endParaRPr b="1" i="1" sz="4400">
              <a:latin typeface="Quattrocento Sans"/>
              <a:ea typeface="Quattrocento Sans"/>
              <a:cs typeface="Quattrocento Sans"/>
              <a:sym typeface="Quattrocento Sans"/>
            </a:endParaRPr>
          </a:p>
        </p:txBody>
      </p:sp>
      <p:sp>
        <p:nvSpPr>
          <p:cNvPr id="235" name="Google Shape;235;p13"/>
          <p:cNvSpPr txBox="1"/>
          <p:nvPr>
            <p:ph idx="1" type="body"/>
          </p:nvPr>
        </p:nvSpPr>
        <p:spPr>
          <a:xfrm>
            <a:off x="838200" y="1422213"/>
            <a:ext cx="10252587"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2200"/>
              <a:buNone/>
            </a:pPr>
            <a:r>
              <a:rPr b="1" i="1" lang="en-US" sz="2200" u="sng">
                <a:solidFill>
                  <a:schemeClr val="dk1"/>
                </a:solidFill>
                <a:latin typeface="Quattrocento Sans"/>
                <a:ea typeface="Quattrocento Sans"/>
                <a:cs typeface="Quattrocento Sans"/>
                <a:sym typeface="Quattrocento Sans"/>
              </a:rPr>
              <a:t>Exam</a:t>
            </a:r>
            <a:r>
              <a:rPr b="1" i="1" lang="en-US" sz="2200" u="sng">
                <a:latin typeface="Quattrocento Sans"/>
                <a:ea typeface="Quattrocento Sans"/>
                <a:cs typeface="Quattrocento Sans"/>
                <a:sym typeface="Quattrocento Sans"/>
              </a:rPr>
              <a:t>p</a:t>
            </a:r>
            <a:r>
              <a:rPr b="1" i="1" lang="en-US" sz="2200" u="sng">
                <a:solidFill>
                  <a:schemeClr val="dk1"/>
                </a:solidFill>
                <a:latin typeface="Quattrocento Sans"/>
                <a:ea typeface="Quattrocento Sans"/>
                <a:cs typeface="Quattrocento Sans"/>
                <a:sym typeface="Quattrocento Sans"/>
              </a:rPr>
              <a:t>le: </a:t>
            </a:r>
            <a:r>
              <a:rPr i="1" lang="en-US" sz="2200">
                <a:solidFill>
                  <a:schemeClr val="dk1"/>
                </a:solidFill>
                <a:latin typeface="Quattrocento Sans"/>
                <a:ea typeface="Quattrocento Sans"/>
                <a:cs typeface="Quattrocento Sans"/>
                <a:sym typeface="Quattrocento Sans"/>
              </a:rPr>
              <a:t>You can try to run the code by putting different marks</a:t>
            </a:r>
            <a:endParaRPr b="1" i="1" sz="2200" u="sng">
              <a:solidFill>
                <a:schemeClr val="dk1"/>
              </a:solidFill>
              <a:latin typeface="Quattrocento Sans"/>
              <a:ea typeface="Quattrocento Sans"/>
              <a:cs typeface="Quattrocento Sans"/>
              <a:sym typeface="Quattrocento Sans"/>
            </a:endParaRPr>
          </a:p>
          <a:p>
            <a:pPr indent="0" lvl="0" marL="12700" rtl="0" algn="l">
              <a:lnSpc>
                <a:spcPct val="100000"/>
              </a:lnSpc>
              <a:spcBef>
                <a:spcPts val="600"/>
              </a:spcBef>
              <a:spcAft>
                <a:spcPts val="0"/>
              </a:spcAft>
              <a:buClr>
                <a:srgbClr val="595959"/>
              </a:buClr>
              <a:buSzPts val="2200"/>
              <a:buNone/>
            </a:pPr>
            <a:r>
              <a:t/>
            </a:r>
            <a:endParaRPr i="1" sz="2200">
              <a:solidFill>
                <a:schemeClr val="dk1"/>
              </a:solidFill>
              <a:latin typeface="Quattrocento Sans"/>
              <a:ea typeface="Quattrocento Sans"/>
              <a:cs typeface="Quattrocento Sans"/>
              <a:sym typeface="Quattrocento Sans"/>
            </a:endParaRPr>
          </a:p>
          <a:p>
            <a:pPr indent="0" lvl="0" marL="12700" rtl="0" algn="l">
              <a:lnSpc>
                <a:spcPct val="100000"/>
              </a:lnSpc>
              <a:spcBef>
                <a:spcPts val="600"/>
              </a:spcBef>
              <a:spcAft>
                <a:spcPts val="0"/>
              </a:spcAft>
              <a:buClr>
                <a:srgbClr val="595959"/>
              </a:buClr>
              <a:buSzPts val="2200"/>
              <a:buNone/>
            </a:pPr>
            <a:r>
              <a:t/>
            </a:r>
            <a:endParaRPr b="1" i="1" sz="2200" u="sng">
              <a:solidFill>
                <a:schemeClr val="dk1"/>
              </a:solidFill>
              <a:latin typeface="Quattrocento Sans"/>
              <a:ea typeface="Quattrocento Sans"/>
              <a:cs typeface="Quattrocento Sans"/>
              <a:sym typeface="Quattrocento Sans"/>
            </a:endParaRPr>
          </a:p>
        </p:txBody>
      </p:sp>
      <p:sp>
        <p:nvSpPr>
          <p:cNvPr descr="Image result for vectors" id="236" name="Google Shape;236;p1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37" name="Google Shape;237;p13"/>
          <p:cNvPicPr preferRelativeResize="0"/>
          <p:nvPr/>
        </p:nvPicPr>
        <p:blipFill rotWithShape="1">
          <a:blip r:embed="rId3">
            <a:alphaModFix/>
          </a:blip>
          <a:srcRect b="0" l="0" r="0" t="0"/>
          <a:stretch/>
        </p:blipFill>
        <p:spPr>
          <a:xfrm>
            <a:off x="2300749" y="2000321"/>
            <a:ext cx="6622026" cy="4290007"/>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8" name="Google Shape;118;p2"/>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Conditional Statements </a:t>
            </a:r>
            <a:endParaRPr b="1" i="1" sz="4400">
              <a:latin typeface="Quattrocento Sans"/>
              <a:ea typeface="Quattrocento Sans"/>
              <a:cs typeface="Quattrocento Sans"/>
              <a:sym typeface="Quattrocento Sans"/>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585627" y="1831439"/>
            <a:ext cx="11217999" cy="4236160"/>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50000"/>
              </a:lnSpc>
              <a:spcBef>
                <a:spcPts val="0"/>
              </a:spcBef>
              <a:spcAft>
                <a:spcPts val="0"/>
              </a:spcAft>
              <a:buClr>
                <a:schemeClr val="dk1"/>
              </a:buClr>
              <a:buSzPts val="2200"/>
              <a:buFont typeface="Noto Sans Symbols"/>
              <a:buChar char="⮚"/>
            </a:pPr>
            <a:r>
              <a:rPr i="1" lang="en-US" sz="2200">
                <a:solidFill>
                  <a:schemeClr val="dk1"/>
                </a:solidFill>
                <a:latin typeface="Quattrocento Sans"/>
                <a:ea typeface="Quattrocento Sans"/>
                <a:cs typeface="Quattrocento Sans"/>
                <a:sym typeface="Quattrocento Sans"/>
              </a:rPr>
              <a:t>Often while designing a code we are bound to verify functionalities based on certain conditions and make decisions according to the output of the conditional statement.</a:t>
            </a:r>
            <a:endParaRPr/>
          </a:p>
          <a:p>
            <a:pPr indent="-285750" lvl="0" marL="298450" marR="5080" rtl="0" algn="just">
              <a:lnSpc>
                <a:spcPct val="150000"/>
              </a:lnSpc>
              <a:spcBef>
                <a:spcPts val="1830"/>
              </a:spcBef>
              <a:spcAft>
                <a:spcPts val="0"/>
              </a:spcAft>
              <a:buClr>
                <a:schemeClr val="dk1"/>
              </a:buClr>
              <a:buSzPts val="2200"/>
              <a:buFont typeface="Noto Sans Symbols"/>
              <a:buChar char="⮚"/>
            </a:pPr>
            <a:r>
              <a:rPr i="1" lang="en-US" sz="2200">
                <a:solidFill>
                  <a:schemeClr val="dk1"/>
                </a:solidFill>
                <a:latin typeface="Quattrocento Sans"/>
                <a:ea typeface="Quattrocento Sans"/>
                <a:cs typeface="Quattrocento Sans"/>
                <a:sym typeface="Quattrocento Sans"/>
              </a:rPr>
              <a:t>Conditional Statements are used in programming languages to perform a set of actions depending on the condition specified by the programmer that evaluates to true or false.</a:t>
            </a:r>
            <a:endParaRPr i="1" sz="2200">
              <a:solidFill>
                <a:schemeClr val="dk1"/>
              </a:solidFill>
              <a:latin typeface="Quattrocento Sans"/>
              <a:ea typeface="Quattrocento Sans"/>
              <a:cs typeface="Quattrocento Sans"/>
              <a:sym typeface="Quattrocento Sans"/>
            </a:endParaRPr>
          </a:p>
          <a:p>
            <a:pPr indent="-285750" lvl="0" marL="298450" marR="5080" rtl="0" algn="just">
              <a:lnSpc>
                <a:spcPct val="150000"/>
              </a:lnSpc>
              <a:spcBef>
                <a:spcPts val="1830"/>
              </a:spcBef>
              <a:spcAft>
                <a:spcPts val="0"/>
              </a:spcAft>
              <a:buClr>
                <a:schemeClr val="dk1"/>
              </a:buClr>
              <a:buSzPts val="2200"/>
              <a:buFont typeface="Noto Sans Symbols"/>
              <a:buChar char="⮚"/>
            </a:pPr>
            <a:r>
              <a:rPr i="1" lang="en-US" sz="2200">
                <a:solidFill>
                  <a:schemeClr val="dk1"/>
                </a:solidFill>
                <a:latin typeface="Quattrocento Sans"/>
                <a:ea typeface="Quattrocento Sans"/>
                <a:cs typeface="Quattrocento Sans"/>
                <a:sym typeface="Quattrocento Sans"/>
              </a:rPr>
              <a:t>These are mainly used to decide the execution flow. If the condition evaluates to true, execute a certain set of actions and if the condition evaluates to false then perform another set of actions.</a:t>
            </a:r>
            <a:endParaRPr i="1" sz="2200">
              <a:solidFill>
                <a:schemeClr val="dk1"/>
              </a:solidFill>
              <a:latin typeface="Quattrocento Sans"/>
              <a:ea typeface="Quattrocento Sans"/>
              <a:cs typeface="Quattrocento Sans"/>
              <a:sym typeface="Quattrocento Sans"/>
            </a:endParaRPr>
          </a:p>
          <a:p>
            <a:pPr indent="-158750" lvl="0" marL="298450" marR="5080" rtl="0" algn="just">
              <a:lnSpc>
                <a:spcPct val="150000"/>
              </a:lnSpc>
              <a:spcBef>
                <a:spcPts val="183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7" name="Google Shape;127;p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Types of Conditional Statements </a:t>
            </a:r>
            <a:endParaRPr b="1" i="1" sz="4400">
              <a:latin typeface="Quattrocento Sans"/>
              <a:ea typeface="Quattrocento Sans"/>
              <a:cs typeface="Quattrocento Sans"/>
              <a:sym typeface="Quattrocento Sans"/>
            </a:endParaRPr>
          </a:p>
        </p:txBody>
      </p:sp>
      <p:sp>
        <p:nvSpPr>
          <p:cNvPr id="128" name="Google Shape;128;p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29" name="Google Shape;129;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 name="Google Shape;130;p3"/>
          <p:cNvSpPr txBox="1"/>
          <p:nvPr/>
        </p:nvSpPr>
        <p:spPr>
          <a:xfrm>
            <a:off x="776750" y="1681316"/>
            <a:ext cx="9763432" cy="496674"/>
          </a:xfrm>
          <a:prstGeom prst="rect">
            <a:avLst/>
          </a:prstGeom>
          <a:noFill/>
          <a:ln>
            <a:noFill/>
          </a:ln>
        </p:spPr>
        <p:txBody>
          <a:bodyPr anchorCtr="0" anchor="t" bIns="45700" lIns="91425" spcFirstLastPara="1" rIns="91425" wrap="square" tIns="45700">
            <a:spAutoFit/>
          </a:bodyPr>
          <a:lstStyle/>
          <a:p>
            <a:pPr indent="0" lvl="0" marL="12065" marR="0" rtl="0" algn="just">
              <a:lnSpc>
                <a:spcPct val="150000"/>
              </a:lnSpc>
              <a:spcBef>
                <a:spcPts val="0"/>
              </a:spcBef>
              <a:spcAft>
                <a:spcPts val="0"/>
              </a:spcAft>
              <a:buNone/>
            </a:pPr>
            <a:r>
              <a:t/>
            </a:r>
            <a:endParaRPr i="1" sz="2000">
              <a:solidFill>
                <a:schemeClr val="dk1"/>
              </a:solidFill>
              <a:latin typeface="Quattrocento Sans"/>
              <a:ea typeface="Quattrocento Sans"/>
              <a:cs typeface="Quattrocento Sans"/>
              <a:sym typeface="Quattrocento Sans"/>
            </a:endParaRPr>
          </a:p>
        </p:txBody>
      </p:sp>
      <p:graphicFrame>
        <p:nvGraphicFramePr>
          <p:cNvPr id="131" name="Google Shape;131;p3"/>
          <p:cNvGraphicFramePr/>
          <p:nvPr/>
        </p:nvGraphicFramePr>
        <p:xfrm>
          <a:off x="838199" y="1496140"/>
          <a:ext cx="3000000" cy="3000000"/>
        </p:xfrm>
        <a:graphic>
          <a:graphicData uri="http://schemas.openxmlformats.org/drawingml/2006/table">
            <a:tbl>
              <a:tblPr>
                <a:noFill/>
                <a:tableStyleId>{AB741AAB-019E-4A75-957B-FA49B08F353C}</a:tableStyleId>
              </a:tblPr>
              <a:tblGrid>
                <a:gridCol w="3505200"/>
                <a:gridCol w="3505200"/>
                <a:gridCol w="3505200"/>
              </a:tblGrid>
              <a:tr h="316975">
                <a:tc>
                  <a:txBody>
                    <a:bodyPr/>
                    <a:lstStyle/>
                    <a:p>
                      <a:pPr indent="0" lvl="0" marL="0" marR="0" rtl="0" algn="l">
                        <a:spcBef>
                          <a:spcPts val="0"/>
                        </a:spcBef>
                        <a:spcAft>
                          <a:spcPts val="0"/>
                        </a:spcAft>
                        <a:buNone/>
                      </a:pPr>
                      <a:r>
                        <a:rPr b="1" lang="en-US" sz="1300" u="none" cap="none" strike="noStrike"/>
                        <a:t>Sl.No</a:t>
                      </a:r>
                      <a:endParaRPr/>
                    </a:p>
                  </a:txBody>
                  <a:tcPr marT="56600" marB="56600" marR="56600" marL="566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DDDDDD"/>
                      </a:solidFill>
                      <a:prstDash val="solid"/>
                      <a:round/>
                      <a:headEnd len="sm" w="sm" type="none"/>
                      <a:tailEnd len="sm" w="sm" type="none"/>
                    </a:lnB>
                    <a:solidFill>
                      <a:srgbClr val="D9EDF7"/>
                    </a:solidFill>
                  </a:tcPr>
                </a:tc>
                <a:tc>
                  <a:txBody>
                    <a:bodyPr/>
                    <a:lstStyle/>
                    <a:p>
                      <a:pPr indent="0" lvl="0" marL="0" marR="0" rtl="0" algn="l">
                        <a:spcBef>
                          <a:spcPts val="0"/>
                        </a:spcBef>
                        <a:spcAft>
                          <a:spcPts val="0"/>
                        </a:spcAft>
                        <a:buNone/>
                      </a:pPr>
                      <a:r>
                        <a:rPr b="1" lang="en-US" sz="1300" u="none" cap="none" strike="noStrike"/>
                        <a:t>Conditional Statement</a:t>
                      </a:r>
                      <a:endParaRPr/>
                    </a:p>
                  </a:txBody>
                  <a:tcPr marT="56600" marB="56600" marR="56600" marL="566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DDDDDD"/>
                      </a:solidFill>
                      <a:prstDash val="solid"/>
                      <a:round/>
                      <a:headEnd len="sm" w="sm" type="none"/>
                      <a:tailEnd len="sm" w="sm" type="none"/>
                    </a:lnB>
                    <a:solidFill>
                      <a:srgbClr val="D9EDF7"/>
                    </a:solidFill>
                  </a:tcPr>
                </a:tc>
                <a:tc>
                  <a:txBody>
                    <a:bodyPr/>
                    <a:lstStyle/>
                    <a:p>
                      <a:pPr indent="0" lvl="0" marL="0" marR="0" rtl="0" algn="l">
                        <a:spcBef>
                          <a:spcPts val="0"/>
                        </a:spcBef>
                        <a:spcAft>
                          <a:spcPts val="0"/>
                        </a:spcAft>
                        <a:buNone/>
                      </a:pPr>
                      <a:r>
                        <a:rPr b="1" lang="en-US" sz="1300" u="none" cap="none" strike="noStrike"/>
                        <a:t>Description</a:t>
                      </a:r>
                      <a:endParaRPr/>
                    </a:p>
                  </a:txBody>
                  <a:tcPr marT="56600" marB="56600" marR="56600" marL="56600" anchor="ctr">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000000">
                          <a:alpha val="0"/>
                        </a:srgbClr>
                      </a:solidFill>
                      <a:prstDash val="solid"/>
                      <a:round/>
                      <a:headEnd len="sm" w="sm" type="none"/>
                      <a:tailEnd len="sm" w="sm" type="none"/>
                    </a:lnT>
                    <a:lnB cap="flat" cmpd="sng" w="9525">
                      <a:solidFill>
                        <a:srgbClr val="DDDDDD"/>
                      </a:solidFill>
                      <a:prstDash val="solid"/>
                      <a:round/>
                      <a:headEnd len="sm" w="sm" type="none"/>
                      <a:tailEnd len="sm" w="sm" type="none"/>
                    </a:lnB>
                    <a:solidFill>
                      <a:srgbClr val="D9EDF7"/>
                    </a:solidFill>
                  </a:tcPr>
                </a:tc>
              </a:tr>
              <a:tr h="520750">
                <a:tc>
                  <a:txBody>
                    <a:bodyPr/>
                    <a:lstStyle/>
                    <a:p>
                      <a:pPr indent="0" lvl="0" marL="0" marR="0" rtl="0" algn="l">
                        <a:spcBef>
                          <a:spcPts val="0"/>
                        </a:spcBef>
                        <a:spcAft>
                          <a:spcPts val="0"/>
                        </a:spcAft>
                        <a:buNone/>
                      </a:pPr>
                      <a:r>
                        <a:rPr b="0" lang="en-US" sz="1300" u="none" cap="none" strike="noStrike"/>
                        <a:t>1</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FFFFF"/>
                    </a:solidFill>
                  </a:tcPr>
                </a:tc>
                <a:tc>
                  <a:txBody>
                    <a:bodyPr/>
                    <a:lstStyle/>
                    <a:p>
                      <a:pPr indent="0" lvl="0" marL="0" marR="0" rtl="0" algn="l">
                        <a:spcBef>
                          <a:spcPts val="0"/>
                        </a:spcBef>
                        <a:spcAft>
                          <a:spcPts val="0"/>
                        </a:spcAft>
                        <a:buNone/>
                      </a:pPr>
                      <a:r>
                        <a:rPr b="0" lang="en-US" sz="1300" u="none" cap="none" strike="noStrike"/>
                        <a:t>If…Then</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FFFFF"/>
                    </a:solidFill>
                  </a:tcPr>
                </a:tc>
                <a:tc>
                  <a:txBody>
                    <a:bodyPr/>
                    <a:lstStyle/>
                    <a:p>
                      <a:pPr indent="0" lvl="0" marL="0" marR="0" rtl="0" algn="l">
                        <a:spcBef>
                          <a:spcPts val="0"/>
                        </a:spcBef>
                        <a:spcAft>
                          <a:spcPts val="0"/>
                        </a:spcAft>
                        <a:buNone/>
                      </a:pPr>
                      <a:r>
                        <a:rPr b="0" lang="en-US" sz="1300" u="none" cap="none" strike="noStrike"/>
                        <a:t>Set of statements are executed only if the condition is true.</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FFFFF"/>
                    </a:solidFill>
                  </a:tcPr>
                </a:tc>
              </a:tr>
              <a:tr h="1132050">
                <a:tc>
                  <a:txBody>
                    <a:bodyPr/>
                    <a:lstStyle/>
                    <a:p>
                      <a:pPr indent="0" lvl="0" marL="0" marR="0" rtl="0" algn="l">
                        <a:spcBef>
                          <a:spcPts val="0"/>
                        </a:spcBef>
                        <a:spcAft>
                          <a:spcPts val="0"/>
                        </a:spcAft>
                        <a:buNone/>
                      </a:pPr>
                      <a:r>
                        <a:rPr b="0" lang="en-US" sz="1300" u="none" cap="none" strike="noStrike"/>
                        <a:t>2</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9F9F9"/>
                    </a:solidFill>
                  </a:tcPr>
                </a:tc>
                <a:tc>
                  <a:txBody>
                    <a:bodyPr/>
                    <a:lstStyle/>
                    <a:p>
                      <a:pPr indent="0" lvl="0" marL="0" marR="0" rtl="0" algn="l">
                        <a:spcBef>
                          <a:spcPts val="0"/>
                        </a:spcBef>
                        <a:spcAft>
                          <a:spcPts val="0"/>
                        </a:spcAft>
                        <a:buNone/>
                      </a:pPr>
                      <a:r>
                        <a:rPr b="0" lang="en-US" sz="1300" u="none" cap="none" strike="noStrike"/>
                        <a:t>If.. Then…Else</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9F9F9"/>
                    </a:solidFill>
                  </a:tcPr>
                </a:tc>
                <a:tc>
                  <a:txBody>
                    <a:bodyPr/>
                    <a:lstStyle/>
                    <a:p>
                      <a:pPr indent="0" lvl="0" marL="0" marR="0" rtl="0" algn="l">
                        <a:spcBef>
                          <a:spcPts val="0"/>
                        </a:spcBef>
                        <a:spcAft>
                          <a:spcPts val="0"/>
                        </a:spcAft>
                        <a:buNone/>
                      </a:pPr>
                      <a:r>
                        <a:rPr b="0" lang="en-US" sz="1300" u="none" cap="none" strike="noStrike"/>
                        <a:t>Set of statements under If block are executed</a:t>
                      </a:r>
                      <a:br>
                        <a:rPr b="0" lang="en-US" sz="1300" u="none" cap="none" strike="noStrike"/>
                      </a:br>
                      <a:r>
                        <a:rPr b="0" lang="en-US" sz="1300" u="none" cap="none" strike="noStrike"/>
                        <a:t>If the condition is true otherwise statements under else</a:t>
                      </a:r>
                      <a:br>
                        <a:rPr b="0" lang="en-US" sz="1300" u="none" cap="none" strike="noStrike"/>
                      </a:br>
                      <a:r>
                        <a:rPr b="0" lang="en-US" sz="1300" u="none" cap="none" strike="noStrike"/>
                        <a:t>block will be executed.</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9F9F9"/>
                    </a:solidFill>
                  </a:tcPr>
                </a:tc>
              </a:tr>
              <a:tr h="928275">
                <a:tc>
                  <a:txBody>
                    <a:bodyPr/>
                    <a:lstStyle/>
                    <a:p>
                      <a:pPr indent="0" lvl="0" marL="0" marR="0" rtl="0" algn="l">
                        <a:spcBef>
                          <a:spcPts val="0"/>
                        </a:spcBef>
                        <a:spcAft>
                          <a:spcPts val="0"/>
                        </a:spcAft>
                        <a:buNone/>
                      </a:pPr>
                      <a:r>
                        <a:rPr b="0" lang="en-US" sz="1300" u="none" cap="none" strike="noStrike"/>
                        <a:t>3</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FFFFF"/>
                    </a:solidFill>
                  </a:tcPr>
                </a:tc>
                <a:tc>
                  <a:txBody>
                    <a:bodyPr/>
                    <a:lstStyle/>
                    <a:p>
                      <a:pPr indent="0" lvl="0" marL="0" marR="0" rtl="0" algn="l">
                        <a:spcBef>
                          <a:spcPts val="0"/>
                        </a:spcBef>
                        <a:spcAft>
                          <a:spcPts val="0"/>
                        </a:spcAft>
                        <a:buNone/>
                      </a:pPr>
                      <a:r>
                        <a:rPr b="0" lang="en-US" sz="1300" u="none" cap="none" strike="noStrike"/>
                        <a:t>If..ElseIf</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FFFFF"/>
                    </a:solidFill>
                  </a:tcPr>
                </a:tc>
                <a:tc>
                  <a:txBody>
                    <a:bodyPr/>
                    <a:lstStyle/>
                    <a:p>
                      <a:pPr indent="0" lvl="0" marL="0" marR="0" rtl="0" algn="l">
                        <a:spcBef>
                          <a:spcPts val="0"/>
                        </a:spcBef>
                        <a:spcAft>
                          <a:spcPts val="0"/>
                        </a:spcAft>
                        <a:buNone/>
                      </a:pPr>
                      <a:r>
                        <a:rPr b="0" lang="en-US" sz="1300" u="none" cap="none" strike="noStrike"/>
                        <a:t>Each Else block if again have a conditional statement</a:t>
                      </a:r>
                      <a:br>
                        <a:rPr b="0" lang="en-US" sz="1300" u="none" cap="none" strike="noStrike"/>
                      </a:br>
                      <a:r>
                        <a:rPr b="0" lang="en-US" sz="1300" u="none" cap="none" strike="noStrike"/>
                        <a:t>based on which the statements will be executed.</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FFFFF"/>
                    </a:solidFill>
                  </a:tcPr>
                </a:tc>
              </a:tr>
              <a:tr h="520750">
                <a:tc>
                  <a:txBody>
                    <a:bodyPr/>
                    <a:lstStyle/>
                    <a:p>
                      <a:pPr indent="0" lvl="0" marL="0" marR="0" rtl="0" algn="l">
                        <a:spcBef>
                          <a:spcPts val="0"/>
                        </a:spcBef>
                        <a:spcAft>
                          <a:spcPts val="0"/>
                        </a:spcAft>
                        <a:buNone/>
                      </a:pPr>
                      <a:r>
                        <a:rPr b="0" lang="en-US" sz="1300" u="none" cap="none" strike="noStrike"/>
                        <a:t>4</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9F9F9"/>
                    </a:solidFill>
                  </a:tcPr>
                </a:tc>
                <a:tc>
                  <a:txBody>
                    <a:bodyPr/>
                    <a:lstStyle/>
                    <a:p>
                      <a:pPr indent="0" lvl="0" marL="0" marR="0" rtl="0" algn="l">
                        <a:spcBef>
                          <a:spcPts val="0"/>
                        </a:spcBef>
                        <a:spcAft>
                          <a:spcPts val="0"/>
                        </a:spcAft>
                        <a:buNone/>
                      </a:pPr>
                      <a:r>
                        <a:rPr b="0" lang="en-US" sz="1300" u="none" cap="none" strike="noStrike"/>
                        <a:t>Nested Ifs</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9F9F9"/>
                    </a:solidFill>
                  </a:tcPr>
                </a:tc>
                <a:tc>
                  <a:txBody>
                    <a:bodyPr/>
                    <a:lstStyle/>
                    <a:p>
                      <a:pPr indent="0" lvl="0" marL="0" marR="0" rtl="0" algn="l">
                        <a:spcBef>
                          <a:spcPts val="0"/>
                        </a:spcBef>
                        <a:spcAft>
                          <a:spcPts val="0"/>
                        </a:spcAft>
                        <a:buNone/>
                      </a:pPr>
                      <a:r>
                        <a:rPr b="0" lang="en-US" sz="1300" u="none" cap="none" strike="noStrike"/>
                        <a:t>Placing an If statement inside another if statement.</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DDDDDD"/>
                      </a:solidFill>
                      <a:prstDash val="solid"/>
                      <a:round/>
                      <a:headEnd len="sm" w="sm" type="none"/>
                      <a:tailEnd len="sm" w="sm" type="none"/>
                    </a:lnB>
                    <a:solidFill>
                      <a:srgbClr val="F9F9F9"/>
                    </a:solidFill>
                  </a:tcPr>
                </a:tc>
              </a:tr>
              <a:tr h="1335800">
                <a:tc>
                  <a:txBody>
                    <a:bodyPr/>
                    <a:lstStyle/>
                    <a:p>
                      <a:pPr indent="0" lvl="0" marL="0" marR="0" rtl="0" algn="l">
                        <a:spcBef>
                          <a:spcPts val="0"/>
                        </a:spcBef>
                        <a:spcAft>
                          <a:spcPts val="0"/>
                        </a:spcAft>
                        <a:buNone/>
                      </a:pPr>
                      <a:r>
                        <a:rPr b="0" lang="en-US" sz="1300" u="none" cap="none" strike="noStrike"/>
                        <a:t>5</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spcBef>
                          <a:spcPts val="0"/>
                        </a:spcBef>
                        <a:spcAft>
                          <a:spcPts val="0"/>
                        </a:spcAft>
                        <a:buNone/>
                      </a:pPr>
                      <a:r>
                        <a:rPr b="0" lang="en-US" sz="1300" u="none" cap="none" strike="noStrike"/>
                        <a:t>Select Case</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c>
                  <a:txBody>
                    <a:bodyPr/>
                    <a:lstStyle/>
                    <a:p>
                      <a:pPr indent="0" lvl="0" marL="0" marR="0" rtl="0" algn="l">
                        <a:spcBef>
                          <a:spcPts val="0"/>
                        </a:spcBef>
                        <a:spcAft>
                          <a:spcPts val="0"/>
                        </a:spcAft>
                        <a:buNone/>
                      </a:pPr>
                      <a:r>
                        <a:rPr b="0" lang="en-US" sz="1300" u="none" cap="none" strike="noStrike"/>
                        <a:t>Each case statement will have a variable value,</a:t>
                      </a:r>
                      <a:br>
                        <a:rPr b="0" lang="en-US" sz="1300" u="none" cap="none" strike="noStrike"/>
                      </a:br>
                      <a:r>
                        <a:rPr b="0" lang="en-US" sz="1300" u="none" cap="none" strike="noStrike"/>
                        <a:t>based on the selection value mentioned in the select case statement, appropriate case will be executed.</a:t>
                      </a:r>
                      <a:endParaRPr/>
                    </a:p>
                  </a:txBody>
                  <a:tcPr marT="56600" marB="56600" marR="56600" marL="56600">
                    <a:lnL cap="flat" cmpd="sng" w="9525">
                      <a:solidFill>
                        <a:srgbClr val="000000">
                          <a:alpha val="0"/>
                        </a:srgbClr>
                      </a:solidFill>
                      <a:prstDash val="solid"/>
                      <a:round/>
                      <a:headEnd len="sm" w="sm" type="none"/>
                      <a:tailEnd len="sm" w="sm" type="none"/>
                    </a:lnL>
                    <a:lnR cap="flat" cmpd="sng" w="9525">
                      <a:solidFill>
                        <a:srgbClr val="000000">
                          <a:alpha val="0"/>
                        </a:srgbClr>
                      </a:solidFill>
                      <a:prstDash val="solid"/>
                      <a:round/>
                      <a:headEnd len="sm" w="sm" type="none"/>
                      <a:tailEnd len="sm" w="sm" type="none"/>
                    </a:lnR>
                    <a:lnT cap="flat" cmpd="sng" w="9525">
                      <a:solidFill>
                        <a:srgbClr val="DDDDDD"/>
                      </a:solidFill>
                      <a:prstDash val="solid"/>
                      <a:round/>
                      <a:headEnd len="sm" w="sm" type="none"/>
                      <a:tailEnd len="sm" w="sm" type="none"/>
                    </a:lnT>
                    <a:lnB cap="flat" cmpd="sng" w="9525">
                      <a:solidFill>
                        <a:srgbClr val="000000">
                          <a:alpha val="0"/>
                        </a:srgbClr>
                      </a:solidFill>
                      <a:prstDash val="solid"/>
                      <a:round/>
                      <a:headEnd len="sm" w="sm" type="none"/>
                      <a:tailEnd len="sm" w="sm" type="none"/>
                    </a:lnB>
                    <a:solidFill>
                      <a:srgbClr val="FFFFFF"/>
                    </a:solidFill>
                  </a:tcPr>
                </a:tc>
              </a:tr>
            </a:tbl>
          </a:graphicData>
        </a:graphic>
      </p:graphicFrame>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7" name="Google Shape;137;p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If Statements</a:t>
            </a:r>
            <a:endParaRPr b="1" i="1" sz="4400">
              <a:latin typeface="Quattrocento Sans"/>
              <a:ea typeface="Quattrocento Sans"/>
              <a:cs typeface="Quattrocento Sans"/>
              <a:sym typeface="Quattrocento Sans"/>
            </a:endParaRPr>
          </a:p>
        </p:txBody>
      </p:sp>
      <p:sp>
        <p:nvSpPr>
          <p:cNvPr id="138" name="Google Shape;138;p4"/>
          <p:cNvSpPr txBox="1"/>
          <p:nvPr>
            <p:ph idx="1" type="body"/>
          </p:nvPr>
        </p:nvSpPr>
        <p:spPr>
          <a:xfrm>
            <a:off x="838200" y="1422213"/>
            <a:ext cx="5990303" cy="4754750"/>
          </a:xfrm>
          <a:prstGeom prst="rect">
            <a:avLst/>
          </a:prstGeom>
          <a:noFill/>
          <a:ln>
            <a:noFill/>
          </a:ln>
        </p:spPr>
        <p:txBody>
          <a:bodyPr anchorCtr="0" anchor="t" bIns="45700" lIns="91425" spcFirstLastPara="1" rIns="91425" wrap="square" tIns="45700">
            <a:normAutofit fontScale="92500" lnSpcReduction="20000"/>
          </a:bodyPr>
          <a:lstStyle/>
          <a:p>
            <a:pPr indent="-342900" lvl="0" marL="355600" rtl="0" algn="l">
              <a:lnSpc>
                <a:spcPct val="150000"/>
              </a:lnSpc>
              <a:spcBef>
                <a:spcPts val="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If statements execute a set of actions depending on the condition. If the condition evaluates to true then the code mentioned in the If block will be executed.</a:t>
            </a:r>
            <a:endParaRPr/>
          </a:p>
          <a:p>
            <a:pPr indent="-342900" lvl="0" marL="355600" rtl="0" algn="l">
              <a:lnSpc>
                <a:spcPct val="150000"/>
              </a:lnSpc>
              <a:spcBef>
                <a:spcPts val="60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Syntax:</a:t>
            </a:r>
            <a:endParaRPr/>
          </a:p>
          <a:p>
            <a:pPr indent="-342900" lvl="0" marL="355600" rtl="0" algn="l">
              <a:lnSpc>
                <a:spcPct val="150000"/>
              </a:lnSpc>
              <a:spcBef>
                <a:spcPts val="60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Condition: This is the required field. Based on the Boolean result of this condition the action will be performed. If the result is true then the statements in the If block will be executed.</a:t>
            </a:r>
            <a:endParaRPr i="1" sz="2000">
              <a:solidFill>
                <a:schemeClr val="dk1"/>
              </a:solidFill>
              <a:latin typeface="Quattrocento Sans"/>
              <a:ea typeface="Quattrocento Sans"/>
              <a:cs typeface="Quattrocento Sans"/>
              <a:sym typeface="Quattrocento Sans"/>
            </a:endParaRPr>
          </a:p>
          <a:p>
            <a:pPr indent="-342900" lvl="0" marL="355600" rtl="0" algn="l">
              <a:lnSpc>
                <a:spcPct val="150000"/>
              </a:lnSpc>
              <a:spcBef>
                <a:spcPts val="60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If the condition is Null then it is treated as False.</a:t>
            </a:r>
            <a:endParaRPr i="1" sz="2000">
              <a:solidFill>
                <a:schemeClr val="dk1"/>
              </a:solidFill>
              <a:latin typeface="Quattrocento Sans"/>
              <a:ea typeface="Quattrocento Sans"/>
              <a:cs typeface="Quattrocento Sans"/>
              <a:sym typeface="Quattrocento Sans"/>
            </a:endParaRPr>
          </a:p>
          <a:p>
            <a:pPr indent="-342900" lvl="0" marL="355600" rtl="0" algn="l">
              <a:lnSpc>
                <a:spcPct val="150000"/>
              </a:lnSpc>
              <a:spcBef>
                <a:spcPts val="60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Statements: This set of actions will be performed if the condition is true.</a:t>
            </a:r>
            <a:endParaRPr/>
          </a:p>
          <a:p>
            <a:pPr indent="-225425" lvl="0" marL="355600" rtl="0" algn="l">
              <a:lnSpc>
                <a:spcPct val="150000"/>
              </a:lnSpc>
              <a:spcBef>
                <a:spcPts val="600"/>
              </a:spcBef>
              <a:spcAft>
                <a:spcPts val="0"/>
              </a:spcAft>
              <a:buClr>
                <a:srgbClr val="595959"/>
              </a:buClr>
              <a:buSzPct val="100000"/>
              <a:buFont typeface="Noto Sans Symbols"/>
              <a:buNone/>
            </a:pPr>
            <a:r>
              <a:t/>
            </a:r>
            <a:endParaRPr b="1" sz="2000" u="sng">
              <a:solidFill>
                <a:schemeClr val="dk1"/>
              </a:solidFill>
              <a:latin typeface="Quattrocento Sans"/>
              <a:ea typeface="Quattrocento Sans"/>
              <a:cs typeface="Quattrocento Sans"/>
              <a:sym typeface="Quattrocento Sans"/>
            </a:endParaRPr>
          </a:p>
          <a:p>
            <a:pPr indent="-225425" lvl="0" marL="355600" rtl="0" algn="l">
              <a:lnSpc>
                <a:spcPct val="100000"/>
              </a:lnSpc>
              <a:spcBef>
                <a:spcPts val="600"/>
              </a:spcBef>
              <a:spcAft>
                <a:spcPts val="0"/>
              </a:spcAft>
              <a:buClr>
                <a:srgbClr val="595959"/>
              </a:buClr>
              <a:buSzPct val="100000"/>
              <a:buFont typeface="Noto Sans Symbols"/>
              <a:buNone/>
            </a:pPr>
            <a:r>
              <a:t/>
            </a:r>
            <a:endParaRPr b="1" sz="2000">
              <a:solidFill>
                <a:schemeClr val="dk1"/>
              </a:solidFill>
              <a:latin typeface="Quattrocento Sans"/>
              <a:ea typeface="Quattrocento Sans"/>
              <a:cs typeface="Quattrocento Sans"/>
              <a:sym typeface="Quattrocento Sans"/>
            </a:endParaRPr>
          </a:p>
        </p:txBody>
      </p:sp>
      <p:sp>
        <p:nvSpPr>
          <p:cNvPr descr="Image result for vectors" id="139" name="Google Shape;139;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40" name="Google Shape;140;p4"/>
          <p:cNvPicPr preferRelativeResize="0"/>
          <p:nvPr/>
        </p:nvPicPr>
        <p:blipFill rotWithShape="1">
          <a:blip r:embed="rId3">
            <a:alphaModFix/>
          </a:blip>
          <a:srcRect b="0" l="0" r="0" t="0"/>
          <a:stretch/>
        </p:blipFill>
        <p:spPr>
          <a:xfrm>
            <a:off x="7847306" y="1957996"/>
            <a:ext cx="2487690" cy="1049495"/>
          </a:xfrm>
          <a:prstGeom prst="rect">
            <a:avLst/>
          </a:prstGeom>
          <a:noFill/>
          <a:ln>
            <a:noFill/>
          </a:ln>
        </p:spPr>
      </p:pic>
      <p:pic>
        <p:nvPicPr>
          <p:cNvPr descr="Flow Diagram of IF Statements" id="141" name="Google Shape;141;p4"/>
          <p:cNvPicPr preferRelativeResize="0"/>
          <p:nvPr/>
        </p:nvPicPr>
        <p:blipFill rotWithShape="1">
          <a:blip r:embed="rId4">
            <a:alphaModFix/>
          </a:blip>
          <a:srcRect b="0" l="0" r="0" t="0"/>
          <a:stretch/>
        </p:blipFill>
        <p:spPr>
          <a:xfrm>
            <a:off x="7264298" y="3338615"/>
            <a:ext cx="3438525" cy="3009901"/>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7" name="Google Shape;147;p5"/>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If Statements</a:t>
            </a:r>
            <a:endParaRPr b="1" i="1" sz="4400">
              <a:latin typeface="Quattrocento Sans"/>
              <a:ea typeface="Quattrocento Sans"/>
              <a:cs typeface="Quattrocento Sans"/>
              <a:sym typeface="Quattrocento Sans"/>
            </a:endParaRPr>
          </a:p>
        </p:txBody>
      </p:sp>
      <p:sp>
        <p:nvSpPr>
          <p:cNvPr descr="Image result for vectors" id="148" name="Google Shape;148;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9" name="Google Shape;149;p5"/>
          <p:cNvSpPr txBox="1"/>
          <p:nvPr/>
        </p:nvSpPr>
        <p:spPr>
          <a:xfrm>
            <a:off x="763229" y="1652647"/>
            <a:ext cx="5091881" cy="95833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1" i="1" lang="en-US" sz="2000" u="sng">
                <a:solidFill>
                  <a:schemeClr val="dk1"/>
                </a:solidFill>
                <a:latin typeface="Quattrocento Sans"/>
                <a:ea typeface="Quattrocento Sans"/>
                <a:cs typeface="Quattrocento Sans"/>
                <a:sym typeface="Quattrocento Sans"/>
              </a:rPr>
              <a:t>Example:</a:t>
            </a:r>
            <a:endParaRPr/>
          </a:p>
          <a:p>
            <a:pPr indent="0" lvl="0" marL="0" marR="0" rtl="0" algn="l">
              <a:lnSpc>
                <a:spcPct val="150000"/>
              </a:lnSpc>
              <a:spcBef>
                <a:spcPts val="5"/>
              </a:spcBef>
              <a:spcAft>
                <a:spcPts val="0"/>
              </a:spcAft>
              <a:buNone/>
            </a:pPr>
            <a:r>
              <a:t/>
            </a:r>
            <a:endParaRPr b="1" i="1" sz="2000" u="sng">
              <a:solidFill>
                <a:schemeClr val="dk1"/>
              </a:solidFill>
              <a:latin typeface="Quattrocento Sans"/>
              <a:ea typeface="Quattrocento Sans"/>
              <a:cs typeface="Quattrocento Sans"/>
              <a:sym typeface="Quattrocento Sans"/>
            </a:endParaRPr>
          </a:p>
        </p:txBody>
      </p:sp>
      <p:pic>
        <p:nvPicPr>
          <p:cNvPr id="150" name="Google Shape;150;p5"/>
          <p:cNvPicPr preferRelativeResize="0"/>
          <p:nvPr/>
        </p:nvPicPr>
        <p:blipFill rotWithShape="1">
          <a:blip r:embed="rId3">
            <a:alphaModFix/>
          </a:blip>
          <a:srcRect b="0" l="0" r="0" t="0"/>
          <a:stretch/>
        </p:blipFill>
        <p:spPr>
          <a:xfrm>
            <a:off x="763229" y="2207970"/>
            <a:ext cx="6019976" cy="2769755"/>
          </a:xfrm>
          <a:prstGeom prst="rect">
            <a:avLst/>
          </a:prstGeom>
          <a:noFill/>
          <a:ln>
            <a:noFill/>
          </a:ln>
        </p:spPr>
      </p:pic>
      <p:sp>
        <p:nvSpPr>
          <p:cNvPr id="151" name="Google Shape;151;p5"/>
          <p:cNvSpPr/>
          <p:nvPr/>
        </p:nvSpPr>
        <p:spPr>
          <a:xfrm>
            <a:off x="763228" y="5132819"/>
            <a:ext cx="10121081"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i="1" lang="en-US" sz="2000">
                <a:solidFill>
                  <a:schemeClr val="dk1"/>
                </a:solidFill>
                <a:latin typeface="Quattrocento Sans"/>
                <a:ea typeface="Quattrocento Sans"/>
                <a:cs typeface="Quattrocento Sans"/>
                <a:sym typeface="Quattrocento Sans"/>
              </a:rPr>
              <a:t>The output from the above code will be a msgbox as shown below and whether the condition is true or false “Result Published” will be printed in the immediate window.</a:t>
            </a:r>
            <a:endParaRPr i="1" sz="2000">
              <a:solidFill>
                <a:schemeClr val="dk1"/>
              </a:solidFill>
              <a:latin typeface="Quattrocento Sans"/>
              <a:ea typeface="Quattrocento Sans"/>
              <a:cs typeface="Quattrocento Sans"/>
              <a:sym typeface="Quattrocento Sans"/>
            </a:endParaRPr>
          </a:p>
        </p:txBody>
      </p:sp>
      <p:pic>
        <p:nvPicPr>
          <p:cNvPr descr="If Statement - Output" id="152" name="Google Shape;152;p5"/>
          <p:cNvPicPr preferRelativeResize="0"/>
          <p:nvPr>
            <p:ph idx="1" type="body"/>
          </p:nvPr>
        </p:nvPicPr>
        <p:blipFill rotWithShape="1">
          <a:blip r:embed="rId4">
            <a:alphaModFix/>
          </a:blip>
          <a:srcRect b="0" l="0" r="0" t="0"/>
          <a:stretch/>
        </p:blipFill>
        <p:spPr>
          <a:xfrm>
            <a:off x="7374194" y="1852098"/>
            <a:ext cx="3052916" cy="1795833"/>
          </a:xfrm>
          <a:prstGeom prst="rect">
            <a:avLst/>
          </a:prstGeom>
          <a:noFill/>
          <a:ln>
            <a:noFill/>
          </a:ln>
        </p:spPr>
      </p:pic>
      <p:pic>
        <p:nvPicPr>
          <p:cNvPr descr="IF Statement in VBA - Example" id="153" name="Google Shape;153;p5"/>
          <p:cNvPicPr preferRelativeResize="0"/>
          <p:nvPr/>
        </p:nvPicPr>
        <p:blipFill rotWithShape="1">
          <a:blip r:embed="rId5">
            <a:alphaModFix/>
          </a:blip>
          <a:srcRect b="0" l="0" r="0" t="0"/>
          <a:stretch/>
        </p:blipFill>
        <p:spPr>
          <a:xfrm>
            <a:off x="7506928" y="3874827"/>
            <a:ext cx="2920181" cy="811161"/>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9" name="Google Shape;159;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IF… Then… Else Statements</a:t>
            </a:r>
            <a:endParaRPr b="1" i="1" sz="4400">
              <a:latin typeface="Quattrocento Sans"/>
              <a:ea typeface="Quattrocento Sans"/>
              <a:cs typeface="Quattrocento Sans"/>
              <a:sym typeface="Quattrocento Sans"/>
            </a:endParaRPr>
          </a:p>
        </p:txBody>
      </p:sp>
      <p:sp>
        <p:nvSpPr>
          <p:cNvPr id="160" name="Google Shape;160;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61" name="Google Shape;161;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6"/>
          <p:cNvSpPr txBox="1"/>
          <p:nvPr/>
        </p:nvSpPr>
        <p:spPr>
          <a:xfrm>
            <a:off x="766916" y="1445342"/>
            <a:ext cx="5324168" cy="5293757"/>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If the condition returns a boolean true, then the set of actions defined under the if block will be executed but if the conditional expression returns a boolean false then the statements under the else block will be executed.</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Syntax:</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Once the code reaches the conditional statement, it evaluates the value of the expression. The If-block is executed if the condition is true and the Else block is executed if the condition is false. It is not possible to execute both the If and Else blocks in a single run.</a:t>
            </a:r>
            <a:endParaRPr i="1" sz="2000">
              <a:solidFill>
                <a:schemeClr val="dk1"/>
              </a:solidFill>
              <a:latin typeface="Quattrocento Sans"/>
              <a:ea typeface="Quattrocento Sans"/>
              <a:cs typeface="Quattrocento Sans"/>
              <a:sym typeface="Quattrocento Sans"/>
            </a:endParaRPr>
          </a:p>
          <a:p>
            <a:pPr indent="0" lvl="0" marL="12700" marR="0" rtl="0" algn="l">
              <a:lnSpc>
                <a:spcPct val="100000"/>
              </a:lnSpc>
              <a:spcBef>
                <a:spcPts val="1620"/>
              </a:spcBef>
              <a:spcAft>
                <a:spcPts val="0"/>
              </a:spcAft>
              <a:buNone/>
            </a:pPr>
            <a:r>
              <a:t/>
            </a:r>
            <a:endParaRPr i="1" sz="2000">
              <a:solidFill>
                <a:schemeClr val="dk1"/>
              </a:solidFill>
              <a:latin typeface="Quattrocento Sans"/>
              <a:ea typeface="Quattrocento Sans"/>
              <a:cs typeface="Quattrocento Sans"/>
              <a:sym typeface="Quattrocento Sans"/>
            </a:endParaRPr>
          </a:p>
        </p:txBody>
      </p:sp>
      <p:pic>
        <p:nvPicPr>
          <p:cNvPr id="163" name="Google Shape;163;p6"/>
          <p:cNvPicPr preferRelativeResize="0"/>
          <p:nvPr/>
        </p:nvPicPr>
        <p:blipFill rotWithShape="1">
          <a:blip r:embed="rId3">
            <a:alphaModFix/>
          </a:blip>
          <a:srcRect b="0" l="0" r="0" t="0"/>
          <a:stretch/>
        </p:blipFill>
        <p:spPr>
          <a:xfrm>
            <a:off x="7833217" y="1491833"/>
            <a:ext cx="2486372" cy="1286054"/>
          </a:xfrm>
          <a:prstGeom prst="rect">
            <a:avLst/>
          </a:prstGeom>
          <a:noFill/>
          <a:ln>
            <a:noFill/>
          </a:ln>
        </p:spPr>
      </p:pic>
      <p:pic>
        <p:nvPicPr>
          <p:cNvPr descr="IF… Then… Else Statements - Flow Diagram" id="164" name="Google Shape;164;p6"/>
          <p:cNvPicPr preferRelativeResize="0"/>
          <p:nvPr/>
        </p:nvPicPr>
        <p:blipFill rotWithShape="1">
          <a:blip r:embed="rId4">
            <a:alphaModFix/>
          </a:blip>
          <a:srcRect b="0" l="0" r="0" t="0"/>
          <a:stretch/>
        </p:blipFill>
        <p:spPr>
          <a:xfrm>
            <a:off x="6750153" y="2705099"/>
            <a:ext cx="4674931" cy="3824147"/>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0" name="Google Shape;170;p7"/>
          <p:cNvSpPr txBox="1"/>
          <p:nvPr>
            <p:ph type="title"/>
          </p:nvPr>
        </p:nvSpPr>
        <p:spPr>
          <a:xfrm flipH="1">
            <a:off x="835251" y="681038"/>
            <a:ext cx="9178904"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IF… Then… Else Statements</a:t>
            </a:r>
            <a:endParaRPr b="1" i="1" sz="4400">
              <a:latin typeface="Quattrocento Sans"/>
              <a:ea typeface="Quattrocento Sans"/>
              <a:cs typeface="Quattrocento Sans"/>
              <a:sym typeface="Quattrocento Sans"/>
            </a:endParaRPr>
          </a:p>
        </p:txBody>
      </p:sp>
      <p:sp>
        <p:nvSpPr>
          <p:cNvPr descr="Image result for vectors" id="171" name="Google Shape;171;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2" name="Google Shape;172;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73" name="Google Shape;173;p7"/>
          <p:cNvSpPr txBox="1"/>
          <p:nvPr/>
        </p:nvSpPr>
        <p:spPr>
          <a:xfrm>
            <a:off x="773800" y="1682145"/>
            <a:ext cx="10267334" cy="400110"/>
          </a:xfrm>
          <a:prstGeom prst="rect">
            <a:avLst/>
          </a:prstGeom>
          <a:noFill/>
          <a:ln>
            <a:noFill/>
          </a:ln>
        </p:spPr>
        <p:txBody>
          <a:bodyPr anchorCtr="0" anchor="t" bIns="45700" lIns="91425" spcFirstLastPara="1" rIns="91425" wrap="square" tIns="45700">
            <a:spAutoFit/>
          </a:bodyPr>
          <a:lstStyle/>
          <a:p>
            <a:pPr indent="0" lvl="0" marL="12700" marR="0" rtl="0" algn="l">
              <a:lnSpc>
                <a:spcPct val="100000"/>
              </a:lnSpc>
              <a:spcBef>
                <a:spcPts val="0"/>
              </a:spcBef>
              <a:spcAft>
                <a:spcPts val="0"/>
              </a:spcAft>
              <a:buNone/>
            </a:pPr>
            <a:r>
              <a:rPr b="1" i="1" lang="en-US" sz="2000" u="sng">
                <a:solidFill>
                  <a:schemeClr val="dk1"/>
                </a:solidFill>
                <a:latin typeface="Quattrocento Sans"/>
                <a:ea typeface="Quattrocento Sans"/>
                <a:cs typeface="Quattrocento Sans"/>
                <a:sym typeface="Quattrocento Sans"/>
              </a:rPr>
              <a:t>Example</a:t>
            </a:r>
            <a:r>
              <a:rPr i="1" lang="en-US" sz="2000">
                <a:solidFill>
                  <a:schemeClr val="dk1"/>
                </a:solidFill>
                <a:latin typeface="Quattrocento Sans"/>
                <a:ea typeface="Quattrocento Sans"/>
                <a:cs typeface="Quattrocento Sans"/>
                <a:sym typeface="Quattrocento Sans"/>
              </a:rPr>
              <a:t>:</a:t>
            </a:r>
            <a:endParaRPr i="1" sz="2000">
              <a:solidFill>
                <a:schemeClr val="dk1"/>
              </a:solidFill>
              <a:latin typeface="Quattrocento Sans"/>
              <a:ea typeface="Quattrocento Sans"/>
              <a:cs typeface="Quattrocento Sans"/>
              <a:sym typeface="Quattrocento Sans"/>
            </a:endParaRPr>
          </a:p>
        </p:txBody>
      </p:sp>
      <p:pic>
        <p:nvPicPr>
          <p:cNvPr id="174" name="Google Shape;174;p7"/>
          <p:cNvPicPr preferRelativeResize="0"/>
          <p:nvPr/>
        </p:nvPicPr>
        <p:blipFill rotWithShape="1">
          <a:blip r:embed="rId3">
            <a:alphaModFix/>
          </a:blip>
          <a:srcRect b="0" l="0" r="0" t="0"/>
          <a:stretch/>
        </p:blipFill>
        <p:spPr>
          <a:xfrm>
            <a:off x="773800" y="2197064"/>
            <a:ext cx="7028394" cy="3127104"/>
          </a:xfrm>
          <a:prstGeom prst="rect">
            <a:avLst/>
          </a:prstGeom>
          <a:noFill/>
          <a:ln>
            <a:noFill/>
          </a:ln>
        </p:spPr>
      </p:pic>
      <p:pic>
        <p:nvPicPr>
          <p:cNvPr descr="IF… Then… Else Statements - output" id="175" name="Google Shape;175;p7"/>
          <p:cNvPicPr preferRelativeResize="0"/>
          <p:nvPr/>
        </p:nvPicPr>
        <p:blipFill rotWithShape="1">
          <a:blip r:embed="rId4">
            <a:alphaModFix/>
          </a:blip>
          <a:srcRect b="0" l="0" r="0" t="0"/>
          <a:stretch/>
        </p:blipFill>
        <p:spPr>
          <a:xfrm>
            <a:off x="8269174" y="2942086"/>
            <a:ext cx="2605057" cy="1637059"/>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1" name="Google Shape;181;p8"/>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ElseIF Statements</a:t>
            </a:r>
            <a:endParaRPr b="1" i="1" sz="4400">
              <a:latin typeface="Quattrocento Sans"/>
              <a:ea typeface="Quattrocento Sans"/>
              <a:cs typeface="Quattrocento Sans"/>
              <a:sym typeface="Quattrocento Sans"/>
            </a:endParaRPr>
          </a:p>
        </p:txBody>
      </p:sp>
      <p:sp>
        <p:nvSpPr>
          <p:cNvPr id="182" name="Google Shape;182;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83" name="Google Shape;183;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4" name="Google Shape;184;p8"/>
          <p:cNvSpPr txBox="1"/>
          <p:nvPr/>
        </p:nvSpPr>
        <p:spPr>
          <a:xfrm>
            <a:off x="794201" y="1466536"/>
            <a:ext cx="5164147" cy="4755148"/>
          </a:xfrm>
          <a:prstGeom prst="rect">
            <a:avLst/>
          </a:prstGeom>
          <a:noFill/>
          <a:ln>
            <a:noFill/>
          </a:ln>
        </p:spPr>
        <p:txBody>
          <a:bodyPr anchorCtr="0" anchor="t" bIns="45700" lIns="91425" spcFirstLastPara="1" rIns="91425" wrap="square" tIns="45700">
            <a:spAutoFit/>
          </a:bodyPr>
          <a:lstStyle/>
          <a:p>
            <a:pPr indent="-342900" lvl="0" marL="355600" marR="635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test a second condition we can add ElseIf statements to a simple If..Then..Else. An If statement is allowed to be followed by multiple ElseIf statements each consisting of a conditional statement.</a:t>
            </a:r>
            <a:endParaRPr i="1" sz="2000">
              <a:solidFill>
                <a:schemeClr val="dk1"/>
              </a:solidFill>
              <a:latin typeface="Quattrocento Sans"/>
              <a:ea typeface="Quattrocento Sans"/>
              <a:cs typeface="Quattrocento Sans"/>
              <a:sym typeface="Quattrocento Sans"/>
            </a:endParaRPr>
          </a:p>
          <a:p>
            <a:pPr indent="-342900" lvl="0" marL="355600" marR="6350" rtl="0" algn="l">
              <a:lnSpc>
                <a:spcPct val="101499"/>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Syntax:</a:t>
            </a:r>
            <a:endParaRPr/>
          </a:p>
          <a:p>
            <a:pPr indent="-342900" lvl="0" marL="355600" marR="6350" rtl="0" algn="l">
              <a:lnSpc>
                <a:spcPct val="101499"/>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Once the code reaches the conditional expression, it evaluates either to True or False. If the condition is true then the statements under the 1st IF block will be executed and the control exists in the conditional block, but if the expression returns false then the control will enter the 2nd conditional expressions and repeats the process.</a:t>
            </a:r>
            <a:endParaRPr i="1" sz="2000">
              <a:solidFill>
                <a:schemeClr val="dk1"/>
              </a:solidFill>
              <a:latin typeface="Quattrocento Sans"/>
              <a:ea typeface="Quattrocento Sans"/>
              <a:cs typeface="Quattrocento Sans"/>
              <a:sym typeface="Quattrocento Sans"/>
            </a:endParaRPr>
          </a:p>
        </p:txBody>
      </p:sp>
      <p:pic>
        <p:nvPicPr>
          <p:cNvPr id="185" name="Google Shape;185;p8"/>
          <p:cNvPicPr preferRelativeResize="0"/>
          <p:nvPr/>
        </p:nvPicPr>
        <p:blipFill rotWithShape="1">
          <a:blip r:embed="rId3">
            <a:alphaModFix/>
          </a:blip>
          <a:srcRect b="0" l="0" r="0" t="0"/>
          <a:stretch/>
        </p:blipFill>
        <p:spPr>
          <a:xfrm>
            <a:off x="7138220" y="1535578"/>
            <a:ext cx="3008670" cy="1076475"/>
          </a:xfrm>
          <a:prstGeom prst="rect">
            <a:avLst/>
          </a:prstGeom>
          <a:noFill/>
          <a:ln>
            <a:noFill/>
          </a:ln>
        </p:spPr>
      </p:pic>
      <p:pic>
        <p:nvPicPr>
          <p:cNvPr descr="Rest of the code" id="186" name="Google Shape;186;p8"/>
          <p:cNvPicPr preferRelativeResize="0"/>
          <p:nvPr/>
        </p:nvPicPr>
        <p:blipFill rotWithShape="1">
          <a:blip r:embed="rId4">
            <a:alphaModFix/>
          </a:blip>
          <a:srcRect b="0" l="0" r="0" t="0"/>
          <a:stretch/>
        </p:blipFill>
        <p:spPr>
          <a:xfrm>
            <a:off x="6002347" y="2753734"/>
            <a:ext cx="6003911" cy="3467552"/>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2" name="Google Shape;192;p9"/>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ElseIF Statements</a:t>
            </a:r>
            <a:endParaRPr b="1" i="1" sz="4400">
              <a:latin typeface="Quattrocento Sans"/>
              <a:ea typeface="Quattrocento Sans"/>
              <a:cs typeface="Quattrocento Sans"/>
              <a:sym typeface="Quattrocento Sans"/>
            </a:endParaRPr>
          </a:p>
        </p:txBody>
      </p:sp>
      <p:sp>
        <p:nvSpPr>
          <p:cNvPr id="193" name="Google Shape;193;p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94" name="Google Shape;194;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5" name="Google Shape;195;p9"/>
          <p:cNvSpPr txBox="1"/>
          <p:nvPr/>
        </p:nvSpPr>
        <p:spPr>
          <a:xfrm>
            <a:off x="794201" y="1556934"/>
            <a:ext cx="6373515"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1" lang="en-US" sz="2200" u="sng">
                <a:solidFill>
                  <a:schemeClr val="dk1"/>
                </a:solidFill>
                <a:latin typeface="Quattrocento Sans"/>
                <a:ea typeface="Quattrocento Sans"/>
                <a:cs typeface="Quattrocento Sans"/>
                <a:sym typeface="Quattrocento Sans"/>
              </a:rPr>
              <a:t>Example:</a:t>
            </a:r>
            <a:endParaRPr b="1" i="1" sz="2200" u="sng">
              <a:solidFill>
                <a:schemeClr val="dk1"/>
              </a:solidFill>
              <a:latin typeface="Quattrocento Sans"/>
              <a:ea typeface="Quattrocento Sans"/>
              <a:cs typeface="Quattrocento Sans"/>
              <a:sym typeface="Quattrocento Sans"/>
            </a:endParaRPr>
          </a:p>
        </p:txBody>
      </p:sp>
      <p:pic>
        <p:nvPicPr>
          <p:cNvPr id="196" name="Google Shape;196;p9"/>
          <p:cNvPicPr preferRelativeResize="0"/>
          <p:nvPr/>
        </p:nvPicPr>
        <p:blipFill rotWithShape="1">
          <a:blip r:embed="rId3">
            <a:alphaModFix/>
          </a:blip>
          <a:srcRect b="0" l="0" r="0" t="0"/>
          <a:stretch/>
        </p:blipFill>
        <p:spPr>
          <a:xfrm>
            <a:off x="838201" y="2338235"/>
            <a:ext cx="7502167" cy="3266152"/>
          </a:xfrm>
          <a:prstGeom prst="rect">
            <a:avLst/>
          </a:prstGeom>
          <a:noFill/>
          <a:ln>
            <a:noFill/>
          </a:ln>
        </p:spPr>
      </p:pic>
      <p:pic>
        <p:nvPicPr>
          <p:cNvPr descr="ElseIF Statements - output" id="197" name="Google Shape;197;p9"/>
          <p:cNvPicPr preferRelativeResize="0"/>
          <p:nvPr/>
        </p:nvPicPr>
        <p:blipFill rotWithShape="1">
          <a:blip r:embed="rId4">
            <a:alphaModFix/>
          </a:blip>
          <a:srcRect b="0" l="0" r="0" t="0"/>
          <a:stretch/>
        </p:blipFill>
        <p:spPr>
          <a:xfrm>
            <a:off x="8606137" y="2993923"/>
            <a:ext cx="2941850" cy="1662976"/>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